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68" r:id="rId4"/>
    <p:sldId id="258" r:id="rId5"/>
    <p:sldId id="259" r:id="rId6"/>
    <p:sldId id="260" r:id="rId7"/>
    <p:sldId id="261" r:id="rId8"/>
    <p:sldId id="262" r:id="rId9"/>
    <p:sldId id="263" r:id="rId10"/>
    <p:sldId id="269" r:id="rId11"/>
    <p:sldId id="264" r:id="rId12"/>
    <p:sldId id="270" r:id="rId13"/>
    <p:sldId id="267" r:id="rId14"/>
    <p:sldId id="288" r:id="rId15"/>
  </p:sldIdLst>
  <p:sldSz cx="12192000" cy="6858000"/>
  <p:notesSz cx="6858000" cy="9144000"/>
  <p:embeddedFontLst>
    <p:embeddedFont>
      <p:font typeface="Avenir Next LT Pro" panose="020B0504020202020204" pitchFamily="34" charset="0"/>
      <p:regular r:id="rId16"/>
      <p:bold r:id="rId17"/>
    </p:embeddedFont>
    <p:embeddedFont>
      <p:font typeface="Avenir Next LT Pro Demi" panose="020B0704020202020204"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88143-2F76-40FA-AE44-FC484A655A9E}" v="2" dt="2025-08-23T15:42:47.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88" autoAdjust="0"/>
  </p:normalViewPr>
  <p:slideViewPr>
    <p:cSldViewPr snapToGrid="0">
      <p:cViewPr varScale="1">
        <p:scale>
          <a:sx n="142" d="100"/>
          <a:sy n="142" d="100"/>
        </p:scale>
        <p:origin x="870" y="342"/>
      </p:cViewPr>
      <p:guideLst/>
    </p:cSldViewPr>
  </p:slideViewPr>
  <p:outlineViewPr>
    <p:cViewPr>
      <p:scale>
        <a:sx n="33" d="100"/>
        <a:sy n="33" d="100"/>
      </p:scale>
      <p:origin x="0" y="-46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20E68F07-0C12-4816-B5E4-049A602A9D54}"/>
    <pc:docChg chg="undo custSel addSld delSld modSld">
      <pc:chgData name="Daniel Richardson" userId="b12f1a219faba2ab" providerId="LiveId" clId="{20E68F07-0C12-4816-B5E4-049A602A9D54}" dt="2025-06-30T09:13:02.824" v="1466" actId="20577"/>
      <pc:docMkLst>
        <pc:docMk/>
      </pc:docMkLst>
      <pc:sldChg chg="modSp mod">
        <pc:chgData name="Daniel Richardson" userId="b12f1a219faba2ab" providerId="LiveId" clId="{20E68F07-0C12-4816-B5E4-049A602A9D54}" dt="2025-06-27T19:19:46.685" v="978" actId="6549"/>
        <pc:sldMkLst>
          <pc:docMk/>
          <pc:sldMk cId="3045024693" sldId="256"/>
        </pc:sldMkLst>
      </pc:sldChg>
      <pc:sldChg chg="addSp delSp modSp mod">
        <pc:chgData name="Daniel Richardson" userId="b12f1a219faba2ab" providerId="LiveId" clId="{20E68F07-0C12-4816-B5E4-049A602A9D54}" dt="2025-06-30T08:39:49.590" v="1213" actId="20577"/>
        <pc:sldMkLst>
          <pc:docMk/>
          <pc:sldMk cId="1508301412" sldId="257"/>
        </pc:sldMkLst>
      </pc:sldChg>
      <pc:sldChg chg="modSp mod">
        <pc:chgData name="Daniel Richardson" userId="b12f1a219faba2ab" providerId="LiveId" clId="{20E68F07-0C12-4816-B5E4-049A602A9D54}" dt="2025-06-30T08:13:15.368" v="1041" actId="20577"/>
        <pc:sldMkLst>
          <pc:docMk/>
          <pc:sldMk cId="3029370334" sldId="258"/>
        </pc:sldMkLst>
      </pc:sldChg>
      <pc:sldChg chg="modSp mod">
        <pc:chgData name="Daniel Richardson" userId="b12f1a219faba2ab" providerId="LiveId" clId="{20E68F07-0C12-4816-B5E4-049A602A9D54}" dt="2025-06-30T08:14:01.128" v="1057"/>
        <pc:sldMkLst>
          <pc:docMk/>
          <pc:sldMk cId="605695193" sldId="259"/>
        </pc:sldMkLst>
      </pc:sldChg>
      <pc:sldChg chg="modSp mod">
        <pc:chgData name="Daniel Richardson" userId="b12f1a219faba2ab" providerId="LiveId" clId="{20E68F07-0C12-4816-B5E4-049A602A9D54}" dt="2025-06-30T08:14:22.398" v="1063" actId="20577"/>
        <pc:sldMkLst>
          <pc:docMk/>
          <pc:sldMk cId="2271868996" sldId="260"/>
        </pc:sldMkLst>
      </pc:sldChg>
      <pc:sldChg chg="modSp mod">
        <pc:chgData name="Daniel Richardson" userId="b12f1a219faba2ab" providerId="LiveId" clId="{20E68F07-0C12-4816-B5E4-049A602A9D54}" dt="2025-06-30T08:43:15.625" v="1217" actId="20577"/>
        <pc:sldMkLst>
          <pc:docMk/>
          <pc:sldMk cId="2957312118" sldId="261"/>
        </pc:sldMkLst>
      </pc:sldChg>
      <pc:sldChg chg="addSp delSp modSp mod">
        <pc:chgData name="Daniel Richardson" userId="b12f1a219faba2ab" providerId="LiveId" clId="{20E68F07-0C12-4816-B5E4-049A602A9D54}" dt="2025-06-30T08:15:05.558" v="1092"/>
        <pc:sldMkLst>
          <pc:docMk/>
          <pc:sldMk cId="2201829905" sldId="262"/>
        </pc:sldMkLst>
      </pc:sldChg>
      <pc:sldChg chg="modSp mod">
        <pc:chgData name="Daniel Richardson" userId="b12f1a219faba2ab" providerId="LiveId" clId="{20E68F07-0C12-4816-B5E4-049A602A9D54}" dt="2025-06-30T08:59:46.253" v="1316" actId="20577"/>
        <pc:sldMkLst>
          <pc:docMk/>
          <pc:sldMk cId="1841795149" sldId="263"/>
        </pc:sldMkLst>
      </pc:sldChg>
      <pc:sldChg chg="modSp mod">
        <pc:chgData name="Daniel Richardson" userId="b12f1a219faba2ab" providerId="LiveId" clId="{20E68F07-0C12-4816-B5E4-049A602A9D54}" dt="2025-06-30T09:03:26.256" v="1415" actId="20577"/>
        <pc:sldMkLst>
          <pc:docMk/>
          <pc:sldMk cId="1226145844" sldId="264"/>
        </pc:sldMkLst>
      </pc:sldChg>
      <pc:sldChg chg="del">
        <pc:chgData name="Daniel Richardson" userId="b12f1a219faba2ab" providerId="LiveId" clId="{20E68F07-0C12-4816-B5E4-049A602A9D54}" dt="2025-06-27T18:28:25.775" v="581" actId="47"/>
        <pc:sldMkLst>
          <pc:docMk/>
          <pc:sldMk cId="4035213946" sldId="265"/>
        </pc:sldMkLst>
      </pc:sldChg>
      <pc:sldChg chg="del">
        <pc:chgData name="Daniel Richardson" userId="b12f1a219faba2ab" providerId="LiveId" clId="{20E68F07-0C12-4816-B5E4-049A602A9D54}" dt="2025-06-27T18:28:28.305" v="582" actId="47"/>
        <pc:sldMkLst>
          <pc:docMk/>
          <pc:sldMk cId="173631082" sldId="266"/>
        </pc:sldMkLst>
      </pc:sldChg>
      <pc:sldChg chg="addSp delSp modSp mod">
        <pc:chgData name="Daniel Richardson" userId="b12f1a219faba2ab" providerId="LiveId" clId="{20E68F07-0C12-4816-B5E4-049A602A9D54}" dt="2025-06-30T08:39:46.009" v="1212" actId="20577"/>
        <pc:sldMkLst>
          <pc:docMk/>
          <pc:sldMk cId="4129173950" sldId="267"/>
        </pc:sldMkLst>
      </pc:sldChg>
      <pc:sldChg chg="addSp delSp modSp mod">
        <pc:chgData name="Daniel Richardson" userId="b12f1a219faba2ab" providerId="LiveId" clId="{20E68F07-0C12-4816-B5E4-049A602A9D54}" dt="2025-06-30T08:06:17.244" v="997" actId="20577"/>
        <pc:sldMkLst>
          <pc:docMk/>
          <pc:sldMk cId="2917089597" sldId="268"/>
        </pc:sldMkLst>
      </pc:sldChg>
      <pc:sldChg chg="modSp add mod">
        <pc:chgData name="Daniel Richardson" userId="b12f1a219faba2ab" providerId="LiveId" clId="{20E68F07-0C12-4816-B5E4-049A602A9D54}" dt="2025-06-30T08:15:54.726" v="1150" actId="20577"/>
        <pc:sldMkLst>
          <pc:docMk/>
          <pc:sldMk cId="3314389779" sldId="269"/>
        </pc:sldMkLst>
      </pc:sldChg>
      <pc:sldChg chg="modSp add mod">
        <pc:chgData name="Daniel Richardson" userId="b12f1a219faba2ab" providerId="LiveId" clId="{20E68F07-0C12-4816-B5E4-049A602A9D54}" dt="2025-06-30T09:13:02.824" v="1466" actId="20577"/>
        <pc:sldMkLst>
          <pc:docMk/>
          <pc:sldMk cId="2901608168" sldId="270"/>
        </pc:sldMkLst>
      </pc:sldChg>
      <pc:sldChg chg="modSp add del mod">
        <pc:chgData name="Daniel Richardson" userId="b12f1a219faba2ab" providerId="LiveId" clId="{20E68F07-0C12-4816-B5E4-049A602A9D54}" dt="2025-06-27T18:34:37.168" v="587" actId="47"/>
        <pc:sldMkLst>
          <pc:docMk/>
          <pc:sldMk cId="3662578953" sldId="270"/>
        </pc:sldMkLst>
      </pc:sldChg>
      <pc:sldChg chg="add">
        <pc:chgData name="Daniel Richardson" userId="b12f1a219faba2ab" providerId="LiveId" clId="{20E68F07-0C12-4816-B5E4-049A602A9D54}" dt="2025-06-27T21:16:27.614" v="983"/>
        <pc:sldMkLst>
          <pc:docMk/>
          <pc:sldMk cId="721987961" sldId="288"/>
        </pc:sldMkLst>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2060052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43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2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15DEF833-4CB4-44ED-BEFD-D95FB1B8CE59}" type="datetimeFigureOut">
              <a:rPr lang="en-GB" smtClean="0"/>
              <a:t>23/08/2025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9E70AFB8-6189-483C-AEDC-F5C976B85F8B}" type="slidenum">
              <a:rPr lang="en-GB" smtClean="0"/>
              <a:t>‹#›</a:t>
            </a:fld>
            <a:endParaRPr lang="en-GB"/>
          </a:p>
        </p:txBody>
      </p:sp>
    </p:spTree>
    <p:extLst>
      <p:ext uri="{BB962C8B-B14F-4D97-AF65-F5344CB8AC3E}">
        <p14:creationId xmlns:p14="http://schemas.microsoft.com/office/powerpoint/2010/main" val="387158975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665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009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66843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4619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4723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2132668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6330061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0396231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62997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438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5065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268695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3825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054016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7604-74CE-2748-D9DC-87FB6E779254}"/>
              </a:ext>
            </a:extLst>
          </p:cNvPr>
          <p:cNvSpPr>
            <a:spLocks noGrp="1"/>
          </p:cNvSpPr>
          <p:nvPr>
            <p:ph type="ctrTitle"/>
          </p:nvPr>
        </p:nvSpPr>
        <p:spPr/>
        <p:txBody>
          <a:bodyPr>
            <a:normAutofit/>
          </a:bodyPr>
          <a:lstStyle/>
          <a:p>
            <a:r>
              <a:rPr lang="en-GB" dirty="0"/>
              <a:t>Website Purpose &amp; Audience</a:t>
            </a:r>
          </a:p>
        </p:txBody>
      </p:sp>
      <p:sp>
        <p:nvSpPr>
          <p:cNvPr id="3" name="Subtitle 2">
            <a:extLst>
              <a:ext uri="{FF2B5EF4-FFF2-40B4-BE49-F238E27FC236}">
                <a16:creationId xmlns:a16="http://schemas.microsoft.com/office/drawing/2014/main" id="{5BEE3919-DBEB-1433-75DA-93AA077A1D2A}"/>
              </a:ext>
            </a:extLst>
          </p:cNvPr>
          <p:cNvSpPr>
            <a:spLocks noGrp="1"/>
          </p:cNvSpPr>
          <p:nvPr>
            <p:ph type="subTitle" idx="1"/>
          </p:nvPr>
        </p:nvSpPr>
        <p:spPr/>
        <p:txBody>
          <a:bodyPr/>
          <a:lstStyle/>
          <a:p>
            <a:r>
              <a:rPr lang="en-GB" dirty="0"/>
              <a:t>Website Development</a:t>
            </a:r>
          </a:p>
        </p:txBody>
      </p:sp>
    </p:spTree>
    <p:extLst>
      <p:ext uri="{BB962C8B-B14F-4D97-AF65-F5344CB8AC3E}">
        <p14:creationId xmlns:p14="http://schemas.microsoft.com/office/powerpoint/2010/main" val="3045024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1312-3811-7A8E-E484-9B4EB8553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C67C9-AEEE-7803-7C3F-D81697946474}"/>
              </a:ext>
            </a:extLst>
          </p:cNvPr>
          <p:cNvSpPr>
            <a:spLocks noGrp="1"/>
          </p:cNvSpPr>
          <p:nvPr>
            <p:ph type="title"/>
          </p:nvPr>
        </p:nvSpPr>
        <p:spPr/>
        <p:txBody>
          <a:bodyPr/>
          <a:lstStyle/>
          <a:p>
            <a:r>
              <a:rPr lang="en-GB" dirty="0"/>
              <a:t>How Do Demographics Influence Website Design?</a:t>
            </a:r>
          </a:p>
        </p:txBody>
      </p:sp>
      <p:pic>
        <p:nvPicPr>
          <p:cNvPr id="6" name="Picture Placeholder 5" descr="A person and person sitting on a bench reading a newspaper&#10;&#10;AI-generated content may be incorrect.">
            <a:extLst>
              <a:ext uri="{FF2B5EF4-FFF2-40B4-BE49-F238E27FC236}">
                <a16:creationId xmlns:a16="http://schemas.microsoft.com/office/drawing/2014/main" id="{6DA21BE5-6CEF-F477-C60E-69EF90EF500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42503C2-7B86-1F02-C2F3-FE21E80B6FED}"/>
              </a:ext>
            </a:extLst>
          </p:cNvPr>
          <p:cNvSpPr>
            <a:spLocks noGrp="1"/>
          </p:cNvSpPr>
          <p:nvPr>
            <p:ph type="body" sz="quarter" idx="12"/>
          </p:nvPr>
        </p:nvSpPr>
        <p:spPr/>
        <p:txBody>
          <a:bodyPr/>
          <a:lstStyle/>
          <a:p>
            <a:r>
              <a:rPr lang="en-GB" dirty="0"/>
              <a:t>Knowing your audience's demographics has a significant impact on various design and development choices for your website.</a:t>
            </a:r>
          </a:p>
          <a:p>
            <a:r>
              <a:rPr lang="en-GB" dirty="0"/>
              <a:t>These factors affect the tone and language used, determining if it should be formal or informal, simple or technical.</a:t>
            </a:r>
          </a:p>
          <a:p>
            <a:r>
              <a:rPr lang="en-GB" dirty="0"/>
              <a:t>They also dictate visual design elements such as colour palettes, imagery, and typography.</a:t>
            </a:r>
          </a:p>
          <a:p>
            <a:r>
              <a:rPr lang="en-GB" dirty="0"/>
              <a:t>For example, a website for teenagers might use vibrant colours, while one for older people might use larger text for easier reading. </a:t>
            </a:r>
          </a:p>
          <a:p>
            <a:r>
              <a:rPr lang="en-GB" dirty="0"/>
              <a:t>Furthermore, demographic insights help in designing user interface elements, including the placement of buttons and navigation styles.</a:t>
            </a:r>
          </a:p>
          <a:p>
            <a:r>
              <a:rPr lang="en-GB" dirty="0"/>
              <a:t>Understanding demographics ensures the website is effectively marketed and promoted.</a:t>
            </a:r>
          </a:p>
        </p:txBody>
      </p:sp>
    </p:spTree>
    <p:extLst>
      <p:ext uri="{BB962C8B-B14F-4D97-AF65-F5344CB8AC3E}">
        <p14:creationId xmlns:p14="http://schemas.microsoft.com/office/powerpoint/2010/main" val="331438977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3A3D-DB87-00D2-5AB1-59AB55EA76D9}"/>
              </a:ext>
            </a:extLst>
          </p:cNvPr>
          <p:cNvSpPr>
            <a:spLocks noGrp="1"/>
          </p:cNvSpPr>
          <p:nvPr>
            <p:ph type="title"/>
          </p:nvPr>
        </p:nvSpPr>
        <p:spPr/>
        <p:txBody>
          <a:bodyPr/>
          <a:lstStyle/>
          <a:p>
            <a:r>
              <a:rPr lang="en-GB" dirty="0"/>
              <a:t>What are User Personas?</a:t>
            </a:r>
          </a:p>
        </p:txBody>
      </p:sp>
      <p:pic>
        <p:nvPicPr>
          <p:cNvPr id="6" name="Picture Placeholder 5" descr="A group of cartoon characters&#10;&#10;AI-generated content may be incorrect.">
            <a:extLst>
              <a:ext uri="{FF2B5EF4-FFF2-40B4-BE49-F238E27FC236}">
                <a16:creationId xmlns:a16="http://schemas.microsoft.com/office/drawing/2014/main" id="{C1A83CF3-73AC-60FF-50DB-0076016A54D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F0640E3-4177-FF95-BB63-C307BA53E298}"/>
              </a:ext>
            </a:extLst>
          </p:cNvPr>
          <p:cNvSpPr>
            <a:spLocks noGrp="1"/>
          </p:cNvSpPr>
          <p:nvPr>
            <p:ph type="body" sz="quarter" idx="12"/>
          </p:nvPr>
        </p:nvSpPr>
        <p:spPr/>
        <p:txBody>
          <a:bodyPr/>
          <a:lstStyle/>
          <a:p>
            <a:r>
              <a:rPr lang="en-GB" dirty="0"/>
              <a:t>While demographics provide a broad picture, user personas offer a much deeper, more detailed understanding of your target audience. </a:t>
            </a:r>
          </a:p>
          <a:p>
            <a:r>
              <a:rPr lang="en-GB" dirty="0"/>
              <a:t>A user persona is a fictional yet typical representation of your ideal user, created based on research &amp; data about your target audience.</a:t>
            </a:r>
          </a:p>
          <a:p>
            <a:r>
              <a:rPr lang="en-GB" dirty="0"/>
              <a:t>They move beyond simple facts to consider elements like behaviours, motivations, goals, and pain points.</a:t>
            </a:r>
          </a:p>
          <a:p>
            <a:r>
              <a:rPr lang="en-GB" dirty="0"/>
              <a:t>Elements typically include a name, photo, demographic details, bio, goals, motivations, frustrations, behaviours, &amp; technical proficiency.</a:t>
            </a:r>
          </a:p>
          <a:p>
            <a:r>
              <a:rPr lang="en-GB" dirty="0"/>
              <a:t>Personas provide a human touch to data, enabling more empathetic and user-centred design decisions. </a:t>
            </a:r>
          </a:p>
          <a:p>
            <a:r>
              <a:rPr lang="en-GB" dirty="0"/>
              <a:t>This detailed insight helps ensure the website achieves its intended goals by tailoring content, design, and functionality to specific user needs.</a:t>
            </a:r>
          </a:p>
        </p:txBody>
      </p:sp>
    </p:spTree>
    <p:extLst>
      <p:ext uri="{BB962C8B-B14F-4D97-AF65-F5344CB8AC3E}">
        <p14:creationId xmlns:p14="http://schemas.microsoft.com/office/powerpoint/2010/main" val="122614584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11D13-FA90-9362-B5EE-E7C329042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ABBF6-6DA3-B71B-69ED-DDA8125192B0}"/>
              </a:ext>
            </a:extLst>
          </p:cNvPr>
          <p:cNvSpPr>
            <a:spLocks noGrp="1"/>
          </p:cNvSpPr>
          <p:nvPr>
            <p:ph type="title"/>
          </p:nvPr>
        </p:nvSpPr>
        <p:spPr/>
        <p:txBody>
          <a:bodyPr/>
          <a:lstStyle/>
          <a:p>
            <a:r>
              <a:rPr lang="en-GB" dirty="0"/>
              <a:t>How Do User Personas Influence Website Design?</a:t>
            </a:r>
          </a:p>
        </p:txBody>
      </p:sp>
      <p:pic>
        <p:nvPicPr>
          <p:cNvPr id="6" name="Picture Placeholder 5" descr="A group of cartoon characters&#10;&#10;AI-generated content may be incorrect.">
            <a:extLst>
              <a:ext uri="{FF2B5EF4-FFF2-40B4-BE49-F238E27FC236}">
                <a16:creationId xmlns:a16="http://schemas.microsoft.com/office/drawing/2014/main" id="{1BFF107A-2339-3F36-AE71-4E3C1E293E0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8E62A29-918A-7099-259E-7081D4908DD2}"/>
              </a:ext>
            </a:extLst>
          </p:cNvPr>
          <p:cNvSpPr>
            <a:spLocks noGrp="1"/>
          </p:cNvSpPr>
          <p:nvPr>
            <p:ph type="body" sz="quarter" idx="12"/>
          </p:nvPr>
        </p:nvSpPr>
        <p:spPr/>
        <p:txBody>
          <a:bodyPr/>
          <a:lstStyle/>
          <a:p>
            <a:r>
              <a:rPr lang="en-GB" dirty="0"/>
              <a:t>User personas help bridge the gap between data and design, allowing developers to empathise with users.</a:t>
            </a:r>
          </a:p>
          <a:p>
            <a:r>
              <a:rPr lang="en-GB" dirty="0"/>
              <a:t>This deeper understanding leads to better user-centred design decisions, ensuring features help people achieve their goals.</a:t>
            </a:r>
          </a:p>
          <a:p>
            <a:r>
              <a:rPr lang="en-GB" dirty="0"/>
              <a:t>Website content is chosen to answer the persona’s questions and solve their problems.</a:t>
            </a:r>
          </a:p>
          <a:p>
            <a:r>
              <a:rPr lang="en-GB" dirty="0"/>
              <a:t>User Experience design is optimised to match the persona's behaviours and expectations.</a:t>
            </a:r>
          </a:p>
          <a:p>
            <a:r>
              <a:rPr lang="en-GB" dirty="0"/>
              <a:t>Personas also serve as a crucial reference during usability testing. </a:t>
            </a:r>
          </a:p>
          <a:p>
            <a:r>
              <a:rPr lang="en-GB" dirty="0"/>
              <a:t>Ultimately, referring to personas provides clear direction for design decisions.</a:t>
            </a:r>
          </a:p>
        </p:txBody>
      </p:sp>
    </p:spTree>
    <p:extLst>
      <p:ext uri="{BB962C8B-B14F-4D97-AF65-F5344CB8AC3E}">
        <p14:creationId xmlns:p14="http://schemas.microsoft.com/office/powerpoint/2010/main" val="290160816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DCEC-60CB-0597-C279-01F8680C66FC}"/>
              </a:ext>
            </a:extLst>
          </p:cNvPr>
          <p:cNvSpPr>
            <a:spLocks noGrp="1"/>
          </p:cNvSpPr>
          <p:nvPr>
            <p:ph type="title"/>
          </p:nvPr>
        </p:nvSpPr>
        <p:spPr/>
        <p:txBody>
          <a:bodyPr/>
          <a:lstStyle/>
          <a:p>
            <a:r>
              <a:rPr lang="en-GB" dirty="0"/>
              <a:t>Lesson Summary</a:t>
            </a:r>
          </a:p>
        </p:txBody>
      </p:sp>
      <p:pic>
        <p:nvPicPr>
          <p:cNvPr id="6" name="Picture Placeholder 5" descr="A group of kids standing on boxes&#10;&#10;AI-generated content may be incorrect.">
            <a:extLst>
              <a:ext uri="{FF2B5EF4-FFF2-40B4-BE49-F238E27FC236}">
                <a16:creationId xmlns:a16="http://schemas.microsoft.com/office/drawing/2014/main" id="{6E273C6C-23BE-678C-8C1A-1FC5D188590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B556E34-B9B5-43C0-A2A0-4623F166DC56}"/>
              </a:ext>
            </a:extLst>
          </p:cNvPr>
          <p:cNvSpPr>
            <a:spLocks noGrp="1"/>
          </p:cNvSpPr>
          <p:nvPr>
            <p:ph type="body" sz="quarter" idx="12"/>
          </p:nvPr>
        </p:nvSpPr>
        <p:spPr/>
        <p:txBody>
          <a:bodyPr/>
          <a:lstStyle/>
          <a:p>
            <a:r>
              <a:rPr lang="en-GB" dirty="0"/>
              <a:t>Websites serve various key purposes, including eCommerce, providing information, promoting products or services, and offering entertainment, each dictating specific design and functionality. </a:t>
            </a:r>
          </a:p>
          <a:p>
            <a:r>
              <a:rPr lang="en-GB" dirty="0"/>
              <a:t>Understanding the target audience is crucial for effective website creation, as it enables the tailoring of content, design, and functionality to meet user needs. </a:t>
            </a:r>
          </a:p>
          <a:p>
            <a:r>
              <a:rPr lang="en-GB" dirty="0"/>
              <a:t>Demographics provide broad, measurable facts about potential users (like age and location), guiding initial design and content decisions. </a:t>
            </a:r>
          </a:p>
          <a:p>
            <a:r>
              <a:rPr lang="en-GB" dirty="0"/>
              <a:t>User personas offer a deeper, detailed understanding of ideal users, encompassing their behaviours, motivations, goals, and pain points, enabling user-centred design.</a:t>
            </a:r>
          </a:p>
        </p:txBody>
      </p:sp>
    </p:spTree>
    <p:extLst>
      <p:ext uri="{BB962C8B-B14F-4D97-AF65-F5344CB8AC3E}">
        <p14:creationId xmlns:p14="http://schemas.microsoft.com/office/powerpoint/2010/main" val="412917395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F7B7F5-8E11-6ACF-69B9-3DC4742E4234}"/>
              </a:ext>
            </a:extLst>
          </p:cNvPr>
          <p:cNvSpPr>
            <a:spLocks noGrp="1"/>
          </p:cNvSpPr>
          <p:nvPr>
            <p:ph idx="1"/>
          </p:nvPr>
        </p:nvSpPr>
        <p:spPr>
          <a:xfrm>
            <a:off x="838200" y="1376045"/>
            <a:ext cx="10515600" cy="4351338"/>
          </a:xfrm>
        </p:spPr>
        <p:txBody>
          <a:bodyPr/>
          <a:lstStyle/>
          <a:p>
            <a:r>
              <a:rPr lang="en-GB" dirty="0"/>
              <a:t>Copyright © 2025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72198796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6531-E2A3-8A6B-9F93-3DA051C1FA0C}"/>
              </a:ext>
            </a:extLst>
          </p:cNvPr>
          <p:cNvSpPr>
            <a:spLocks noGrp="1"/>
          </p:cNvSpPr>
          <p:nvPr>
            <p:ph type="title"/>
          </p:nvPr>
        </p:nvSpPr>
        <p:spPr/>
        <p:txBody>
          <a:bodyPr/>
          <a:lstStyle/>
          <a:p>
            <a:r>
              <a:rPr lang="en-GB" dirty="0"/>
              <a:t>Introduction</a:t>
            </a:r>
          </a:p>
        </p:txBody>
      </p:sp>
      <p:pic>
        <p:nvPicPr>
          <p:cNvPr id="6" name="Picture Placeholder 5" descr="A group of people sitting and reading a book&#10;&#10;AI-generated content may be incorrect.">
            <a:extLst>
              <a:ext uri="{FF2B5EF4-FFF2-40B4-BE49-F238E27FC236}">
                <a16:creationId xmlns:a16="http://schemas.microsoft.com/office/drawing/2014/main" id="{6248BCDA-7456-8775-7C0C-0651D72681A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5BFC53A-0D77-1FFF-1CEF-653DDFA821A6}"/>
              </a:ext>
            </a:extLst>
          </p:cNvPr>
          <p:cNvSpPr>
            <a:spLocks noGrp="1"/>
          </p:cNvSpPr>
          <p:nvPr>
            <p:ph type="body" sz="quarter" idx="12"/>
          </p:nvPr>
        </p:nvSpPr>
        <p:spPr/>
        <p:txBody>
          <a:bodyPr/>
          <a:lstStyle/>
          <a:p>
            <a:r>
              <a:rPr lang="en-GB" dirty="0"/>
              <a:t>Websites are everywhere in our daily lives, serving a variety of purposes depending on their design and audience.</a:t>
            </a:r>
          </a:p>
          <a:p>
            <a:r>
              <a:rPr lang="en-GB" dirty="0"/>
              <a:t>From online shopping to entertainment, websites play a key role in how we interact with the digital world.</a:t>
            </a:r>
          </a:p>
          <a:p>
            <a:r>
              <a:rPr lang="en-GB" dirty="0"/>
              <a:t>Understanding the purpose of different types of websites, and the audiences using them, can help you see how to meet the needs of their users.</a:t>
            </a:r>
          </a:p>
          <a:p>
            <a:r>
              <a:rPr lang="en-GB" dirty="0"/>
              <a:t>In this lesson, we’ll learn about:</a:t>
            </a:r>
          </a:p>
          <a:p>
            <a:pPr marL="342900" indent="-342900">
              <a:buFont typeface="+mj-lt"/>
              <a:buAutoNum type="arabicPeriod"/>
            </a:pPr>
            <a:r>
              <a:rPr lang="en-GB" dirty="0"/>
              <a:t>The purposes of websites</a:t>
            </a:r>
          </a:p>
          <a:p>
            <a:pPr marL="342900" indent="-342900">
              <a:buFont typeface="+mj-lt"/>
              <a:buAutoNum type="arabicPeriod"/>
            </a:pPr>
            <a:r>
              <a:rPr lang="en-GB" dirty="0"/>
              <a:t>Understanding target audiences</a:t>
            </a:r>
          </a:p>
        </p:txBody>
      </p:sp>
    </p:spTree>
    <p:extLst>
      <p:ext uri="{BB962C8B-B14F-4D97-AF65-F5344CB8AC3E}">
        <p14:creationId xmlns:p14="http://schemas.microsoft.com/office/powerpoint/2010/main" val="150830141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08B4-C1C4-CE7C-2AFE-9C34622C8B69}"/>
              </a:ext>
            </a:extLst>
          </p:cNvPr>
          <p:cNvSpPr>
            <a:spLocks noGrp="1"/>
          </p:cNvSpPr>
          <p:nvPr>
            <p:ph type="title"/>
          </p:nvPr>
        </p:nvSpPr>
        <p:spPr/>
        <p:txBody>
          <a:bodyPr/>
          <a:lstStyle/>
          <a:p>
            <a:r>
              <a:rPr lang="en-GB" dirty="0"/>
              <a:t>The Purposes of Websites</a:t>
            </a:r>
          </a:p>
        </p:txBody>
      </p:sp>
      <p:pic>
        <p:nvPicPr>
          <p:cNvPr id="6" name="Picture Placeholder 5" descr="A collage of images of people&#10;&#10;AI-generated content may be incorrect.">
            <a:extLst>
              <a:ext uri="{FF2B5EF4-FFF2-40B4-BE49-F238E27FC236}">
                <a16:creationId xmlns:a16="http://schemas.microsoft.com/office/drawing/2014/main" id="{B545363E-9964-EC2B-EC41-C8BFDB28CF2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E0B900A-4C0A-70AA-DB97-C3BDE4B4A2F3}"/>
              </a:ext>
            </a:extLst>
          </p:cNvPr>
          <p:cNvSpPr>
            <a:spLocks noGrp="1"/>
          </p:cNvSpPr>
          <p:nvPr>
            <p:ph type="body" sz="quarter" idx="12"/>
          </p:nvPr>
        </p:nvSpPr>
        <p:spPr/>
        <p:txBody>
          <a:bodyPr/>
          <a:lstStyle/>
          <a:p>
            <a:r>
              <a:rPr lang="en-GB" dirty="0"/>
              <a:t>Websites serve a multitude of functions in today's digital world. </a:t>
            </a:r>
          </a:p>
          <a:p>
            <a:r>
              <a:rPr lang="en-GB" dirty="0"/>
              <a:t>Understanding the primary purpose of a website is the first step in its successful development, as it dictates the content, design, and functionality.</a:t>
            </a:r>
          </a:p>
          <a:p>
            <a:r>
              <a:rPr lang="en-GB" dirty="0"/>
              <a:t>The common purposes of websites are:</a:t>
            </a:r>
          </a:p>
          <a:p>
            <a:pPr marL="285750" indent="-285750">
              <a:buFont typeface="Arial" panose="020B0604020202020204" pitchFamily="34" charset="0"/>
              <a:buChar char="•"/>
            </a:pPr>
            <a:r>
              <a:rPr lang="en-GB" dirty="0"/>
              <a:t>eCommerce</a:t>
            </a:r>
          </a:p>
          <a:p>
            <a:pPr marL="285750" indent="-285750">
              <a:buFont typeface="Arial" panose="020B0604020202020204" pitchFamily="34" charset="0"/>
              <a:buChar char="•"/>
            </a:pPr>
            <a:r>
              <a:rPr lang="en-GB" dirty="0"/>
              <a:t>To provide information</a:t>
            </a:r>
          </a:p>
          <a:p>
            <a:pPr marL="285750" indent="-285750">
              <a:buFont typeface="Arial" panose="020B0604020202020204" pitchFamily="34" charset="0"/>
              <a:buChar char="•"/>
            </a:pPr>
            <a:r>
              <a:rPr lang="en-GB" dirty="0"/>
              <a:t>To promote products or services</a:t>
            </a:r>
          </a:p>
          <a:p>
            <a:pPr marL="285750" indent="-285750">
              <a:buFont typeface="Arial" panose="020B0604020202020204" pitchFamily="34" charset="0"/>
              <a:buChar char="•"/>
            </a:pPr>
            <a:r>
              <a:rPr lang="en-GB" dirty="0"/>
              <a:t>To provide entertainment</a:t>
            </a:r>
          </a:p>
          <a:p>
            <a:r>
              <a:rPr lang="en-GB" dirty="0"/>
              <a:t>Let’s look at each of these in more detail.</a:t>
            </a:r>
          </a:p>
        </p:txBody>
      </p:sp>
    </p:spTree>
    <p:extLst>
      <p:ext uri="{BB962C8B-B14F-4D97-AF65-F5344CB8AC3E}">
        <p14:creationId xmlns:p14="http://schemas.microsoft.com/office/powerpoint/2010/main" val="291708959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E3CE-DA3A-9DD6-1B2B-C2ED565D1C84}"/>
              </a:ext>
            </a:extLst>
          </p:cNvPr>
          <p:cNvSpPr>
            <a:spLocks noGrp="1"/>
          </p:cNvSpPr>
          <p:nvPr>
            <p:ph type="title"/>
          </p:nvPr>
        </p:nvSpPr>
        <p:spPr/>
        <p:txBody>
          <a:bodyPr/>
          <a:lstStyle/>
          <a:p>
            <a:r>
              <a:rPr lang="en-GB" dirty="0"/>
              <a:t>eCommerce Websites</a:t>
            </a:r>
          </a:p>
        </p:txBody>
      </p:sp>
      <p:pic>
        <p:nvPicPr>
          <p:cNvPr id="6" name="Picture Placeholder 5" descr="A group of people standing around a box&#10;&#10;AI-generated content may be incorrect.">
            <a:extLst>
              <a:ext uri="{FF2B5EF4-FFF2-40B4-BE49-F238E27FC236}">
                <a16:creationId xmlns:a16="http://schemas.microsoft.com/office/drawing/2014/main" id="{C8B6EF1E-2067-FC4B-198B-E132026EDA3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1E69420-E373-1408-E137-BDFE7927719A}"/>
              </a:ext>
            </a:extLst>
          </p:cNvPr>
          <p:cNvSpPr>
            <a:spLocks noGrp="1"/>
          </p:cNvSpPr>
          <p:nvPr>
            <p:ph type="body" sz="quarter" idx="12"/>
          </p:nvPr>
        </p:nvSpPr>
        <p:spPr/>
        <p:txBody>
          <a:bodyPr/>
          <a:lstStyle/>
          <a:p>
            <a:r>
              <a:rPr lang="en-GB" dirty="0"/>
              <a:t>eCommerce websites facilitate online buying and selling.</a:t>
            </a:r>
          </a:p>
          <a:p>
            <a:r>
              <a:rPr lang="en-GB" dirty="0"/>
              <a:t>Their primary goal is to convert visitors into customers via a seamless shopping experience.</a:t>
            </a:r>
          </a:p>
          <a:p>
            <a:r>
              <a:rPr lang="en-GB" dirty="0"/>
              <a:t>Key features include product catalogues, shopping carts, secure payment gateways, and order management.</a:t>
            </a:r>
          </a:p>
          <a:p>
            <a:r>
              <a:rPr lang="en-GB" dirty="0"/>
              <a:t>Examples include Amazon and Supermarket websites, focusing on high-quality images, clear calls-to-action, and robust security for transactions.</a:t>
            </a:r>
          </a:p>
          <a:p>
            <a:r>
              <a:rPr lang="en-GB" dirty="0"/>
              <a:t>Considerations include user-friendly navigation and mobile responsiveness.</a:t>
            </a:r>
          </a:p>
        </p:txBody>
      </p:sp>
    </p:spTree>
    <p:extLst>
      <p:ext uri="{BB962C8B-B14F-4D97-AF65-F5344CB8AC3E}">
        <p14:creationId xmlns:p14="http://schemas.microsoft.com/office/powerpoint/2010/main" val="302937033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EF1E-E837-424C-CCCD-DB62BA8FAC91}"/>
              </a:ext>
            </a:extLst>
          </p:cNvPr>
          <p:cNvSpPr>
            <a:spLocks noGrp="1"/>
          </p:cNvSpPr>
          <p:nvPr>
            <p:ph type="title"/>
          </p:nvPr>
        </p:nvSpPr>
        <p:spPr/>
        <p:txBody>
          <a:bodyPr/>
          <a:lstStyle/>
          <a:p>
            <a:r>
              <a:rPr lang="en-GB" dirty="0"/>
              <a:t>Informational Websites</a:t>
            </a:r>
          </a:p>
        </p:txBody>
      </p:sp>
      <p:pic>
        <p:nvPicPr>
          <p:cNvPr id="6" name="Picture Placeholder 5" descr="A person sitting in a train reading a newspaper&#10;&#10;AI-generated content may be incorrect.">
            <a:extLst>
              <a:ext uri="{FF2B5EF4-FFF2-40B4-BE49-F238E27FC236}">
                <a16:creationId xmlns:a16="http://schemas.microsoft.com/office/drawing/2014/main" id="{6701CCD5-2B77-62B2-6EF8-C9844DB48DC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C8E3130-9B52-D159-9061-727B40768B8A}"/>
              </a:ext>
            </a:extLst>
          </p:cNvPr>
          <p:cNvSpPr>
            <a:spLocks noGrp="1"/>
          </p:cNvSpPr>
          <p:nvPr>
            <p:ph type="body" sz="quarter" idx="12"/>
          </p:nvPr>
        </p:nvSpPr>
        <p:spPr/>
        <p:txBody>
          <a:bodyPr/>
          <a:lstStyle/>
          <a:p>
            <a:r>
              <a:rPr lang="en-GB" dirty="0"/>
              <a:t>Many websites aim to provide information to a broad audience, covering topics such as news, education, or government services.</a:t>
            </a:r>
          </a:p>
          <a:p>
            <a:r>
              <a:rPr lang="en-GB" dirty="0"/>
              <a:t>The focus is on clarity, accuracy, and easy access to content. </a:t>
            </a:r>
          </a:p>
          <a:p>
            <a:r>
              <a:rPr lang="en-GB" dirty="0"/>
              <a:t>Examples include BBC News and government sites, which feature well-organised content, search functionality, and clear navigation. </a:t>
            </a:r>
          </a:p>
          <a:p>
            <a:r>
              <a:rPr lang="en-GB" dirty="0"/>
              <a:t>Regular updates, reliable sources, and accessibility features are crucial for these sites.</a:t>
            </a:r>
          </a:p>
        </p:txBody>
      </p:sp>
    </p:spTree>
    <p:extLst>
      <p:ext uri="{BB962C8B-B14F-4D97-AF65-F5344CB8AC3E}">
        <p14:creationId xmlns:p14="http://schemas.microsoft.com/office/powerpoint/2010/main" val="6056951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2808-7E3F-0100-AC48-9D6C7DE4DDCD}"/>
              </a:ext>
            </a:extLst>
          </p:cNvPr>
          <p:cNvSpPr>
            <a:spLocks noGrp="1"/>
          </p:cNvSpPr>
          <p:nvPr>
            <p:ph type="title"/>
          </p:nvPr>
        </p:nvSpPr>
        <p:spPr/>
        <p:txBody>
          <a:bodyPr/>
          <a:lstStyle/>
          <a:p>
            <a:r>
              <a:rPr lang="en-GB" dirty="0"/>
              <a:t>Promotional Websites</a:t>
            </a:r>
          </a:p>
        </p:txBody>
      </p:sp>
      <p:pic>
        <p:nvPicPr>
          <p:cNvPr id="6" name="Picture Placeholder 5" descr="A cartoon character in a chicken garment&#10;&#10;AI-generated content may be incorrect.">
            <a:extLst>
              <a:ext uri="{FF2B5EF4-FFF2-40B4-BE49-F238E27FC236}">
                <a16:creationId xmlns:a16="http://schemas.microsoft.com/office/drawing/2014/main" id="{D5479C8D-B2C5-D66A-E9ED-EB51BC72579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3E5E6E3-E371-A203-3675-473C6D1F3D30}"/>
              </a:ext>
            </a:extLst>
          </p:cNvPr>
          <p:cNvSpPr>
            <a:spLocks noGrp="1"/>
          </p:cNvSpPr>
          <p:nvPr>
            <p:ph type="body" sz="quarter" idx="12"/>
          </p:nvPr>
        </p:nvSpPr>
        <p:spPr/>
        <p:txBody>
          <a:bodyPr/>
          <a:lstStyle/>
          <a:p>
            <a:r>
              <a:rPr lang="en-GB" dirty="0"/>
              <a:t>Promotional websites build brand awareness and generate leads, encouraging engagement with a business's offerings.</a:t>
            </a:r>
          </a:p>
          <a:p>
            <a:r>
              <a:rPr lang="en-GB" dirty="0"/>
              <a:t>They may not sell directly, but they provide compelling reasons for further interaction.</a:t>
            </a:r>
          </a:p>
          <a:p>
            <a:r>
              <a:rPr lang="en-GB" dirty="0"/>
              <a:t>Examples include car manufacturers and design portfolios, using engaging visuals, compelling copy, testimonials, and contact forms. </a:t>
            </a:r>
          </a:p>
          <a:p>
            <a:r>
              <a:rPr lang="en-GB" dirty="0"/>
              <a:t>Strong calls-to-action and SEO are vital for attracting target audiences and highlighting unique selling propositions.</a:t>
            </a:r>
          </a:p>
        </p:txBody>
      </p:sp>
    </p:spTree>
    <p:extLst>
      <p:ext uri="{BB962C8B-B14F-4D97-AF65-F5344CB8AC3E}">
        <p14:creationId xmlns:p14="http://schemas.microsoft.com/office/powerpoint/2010/main" val="227186899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D44E-DCAB-8EAB-41DC-604DFAC8796E}"/>
              </a:ext>
            </a:extLst>
          </p:cNvPr>
          <p:cNvSpPr>
            <a:spLocks noGrp="1"/>
          </p:cNvSpPr>
          <p:nvPr>
            <p:ph type="title"/>
          </p:nvPr>
        </p:nvSpPr>
        <p:spPr/>
        <p:txBody>
          <a:bodyPr/>
          <a:lstStyle/>
          <a:p>
            <a:r>
              <a:rPr lang="en-GB" dirty="0"/>
              <a:t>Entertainment Websites</a:t>
            </a:r>
          </a:p>
        </p:txBody>
      </p:sp>
      <p:pic>
        <p:nvPicPr>
          <p:cNvPr id="6" name="Picture Placeholder 5" descr="A cartoon of two people juggling with hoops&#10;&#10;AI-generated content may be incorrect.">
            <a:extLst>
              <a:ext uri="{FF2B5EF4-FFF2-40B4-BE49-F238E27FC236}">
                <a16:creationId xmlns:a16="http://schemas.microsoft.com/office/drawing/2014/main" id="{2EEDA38B-9AC2-EFBB-D6DF-3B3DD1BC7D1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C0F014A-8C7E-4DB3-361B-CA26D667ADB9}"/>
              </a:ext>
            </a:extLst>
          </p:cNvPr>
          <p:cNvSpPr>
            <a:spLocks noGrp="1"/>
          </p:cNvSpPr>
          <p:nvPr>
            <p:ph type="body" sz="quarter" idx="12"/>
          </p:nvPr>
        </p:nvSpPr>
        <p:spPr/>
        <p:txBody>
          <a:bodyPr/>
          <a:lstStyle/>
          <a:p>
            <a:r>
              <a:rPr lang="en-GB" dirty="0"/>
              <a:t>Entertainment websites engage users through various media and interactive experiences.</a:t>
            </a:r>
          </a:p>
          <a:p>
            <a:r>
              <a:rPr lang="en-GB" dirty="0"/>
              <a:t>Success is measured by user engagement and repeat visits. </a:t>
            </a:r>
          </a:p>
          <a:p>
            <a:r>
              <a:rPr lang="en-GB" dirty="0"/>
              <a:t>Examples include streaming services, like Netflix, and online gaming platforms.</a:t>
            </a:r>
          </a:p>
          <a:p>
            <a:r>
              <a:rPr lang="en-GB" dirty="0"/>
              <a:t>These sites feature rich media, interactive elements, and social sharing.</a:t>
            </a:r>
          </a:p>
          <a:p>
            <a:r>
              <a:rPr lang="en-GB" dirty="0"/>
              <a:t>Fast loading times, robust servers, and intuitive user interfaces are essential for a seamless and engaging user experience.</a:t>
            </a:r>
          </a:p>
        </p:txBody>
      </p:sp>
    </p:spTree>
    <p:extLst>
      <p:ext uri="{BB962C8B-B14F-4D97-AF65-F5344CB8AC3E}">
        <p14:creationId xmlns:p14="http://schemas.microsoft.com/office/powerpoint/2010/main" val="29573121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2525-12EC-029A-7F99-FA39F91C53BC}"/>
              </a:ext>
            </a:extLst>
          </p:cNvPr>
          <p:cNvSpPr>
            <a:spLocks noGrp="1"/>
          </p:cNvSpPr>
          <p:nvPr>
            <p:ph type="title"/>
          </p:nvPr>
        </p:nvSpPr>
        <p:spPr/>
        <p:txBody>
          <a:bodyPr/>
          <a:lstStyle/>
          <a:p>
            <a:r>
              <a:rPr lang="en-GB" dirty="0"/>
              <a:t>Understanding Your Target Audience</a:t>
            </a:r>
          </a:p>
        </p:txBody>
      </p:sp>
      <p:pic>
        <p:nvPicPr>
          <p:cNvPr id="6" name="Picture Placeholder 5" descr="A group of people walking in a city&#10;&#10;AI-generated content may be incorrect.">
            <a:extLst>
              <a:ext uri="{FF2B5EF4-FFF2-40B4-BE49-F238E27FC236}">
                <a16:creationId xmlns:a16="http://schemas.microsoft.com/office/drawing/2014/main" id="{B3BB4099-8772-834F-9F17-3A826C0C16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51959C2-8EE8-9624-F220-CE8B3A617C8B}"/>
              </a:ext>
            </a:extLst>
          </p:cNvPr>
          <p:cNvSpPr>
            <a:spLocks noGrp="1"/>
          </p:cNvSpPr>
          <p:nvPr>
            <p:ph type="body" sz="quarter" idx="12"/>
          </p:nvPr>
        </p:nvSpPr>
        <p:spPr/>
        <p:txBody>
          <a:bodyPr/>
          <a:lstStyle/>
          <a:p>
            <a:r>
              <a:rPr lang="en-GB" dirty="0"/>
              <a:t>Understanding your target audience is crucial for creating an effective website.</a:t>
            </a:r>
          </a:p>
          <a:p>
            <a:r>
              <a:rPr lang="en-GB" dirty="0"/>
              <a:t>A website designed without clear user insight is unlikely to succeed. </a:t>
            </a:r>
          </a:p>
          <a:p>
            <a:r>
              <a:rPr lang="en-GB" dirty="0"/>
              <a:t>Knowing your users allows you to tailor content, design, and functionality to meet their specific needs and preferences.</a:t>
            </a:r>
          </a:p>
          <a:p>
            <a:r>
              <a:rPr lang="en-GB" dirty="0"/>
              <a:t>This ensures the website achieves its intended goals.</a:t>
            </a:r>
          </a:p>
          <a:p>
            <a:r>
              <a:rPr lang="en-GB" dirty="0"/>
              <a:t>Two good tools for understanding your target audience are:</a:t>
            </a:r>
          </a:p>
          <a:p>
            <a:pPr marL="285750" indent="-285750">
              <a:buFont typeface="Arial" panose="020B0604020202020204" pitchFamily="34" charset="0"/>
              <a:buChar char="•"/>
            </a:pPr>
            <a:r>
              <a:rPr lang="en-GB" dirty="0"/>
              <a:t>Demographics</a:t>
            </a:r>
          </a:p>
          <a:p>
            <a:pPr marL="285750" indent="-285750">
              <a:buFont typeface="Arial" panose="020B0604020202020204" pitchFamily="34" charset="0"/>
              <a:buChar char="•"/>
            </a:pPr>
            <a:r>
              <a:rPr lang="en-GB" dirty="0"/>
              <a:t>User personas</a:t>
            </a:r>
          </a:p>
          <a:p>
            <a:r>
              <a:rPr lang="en-GB" dirty="0"/>
              <a:t>Let’s look at each of these in more detail.</a:t>
            </a:r>
          </a:p>
        </p:txBody>
      </p:sp>
    </p:spTree>
    <p:extLst>
      <p:ext uri="{BB962C8B-B14F-4D97-AF65-F5344CB8AC3E}">
        <p14:creationId xmlns:p14="http://schemas.microsoft.com/office/powerpoint/2010/main" val="220182990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4627-4ADF-5A06-1A14-1FB682E427E3}"/>
              </a:ext>
            </a:extLst>
          </p:cNvPr>
          <p:cNvSpPr>
            <a:spLocks noGrp="1"/>
          </p:cNvSpPr>
          <p:nvPr>
            <p:ph type="title"/>
          </p:nvPr>
        </p:nvSpPr>
        <p:spPr/>
        <p:txBody>
          <a:bodyPr/>
          <a:lstStyle/>
          <a:p>
            <a:r>
              <a:rPr lang="en-GB" dirty="0"/>
              <a:t>What are Demographics?</a:t>
            </a:r>
          </a:p>
        </p:txBody>
      </p:sp>
      <p:pic>
        <p:nvPicPr>
          <p:cNvPr id="6" name="Picture Placeholder 5" descr="A person and person sitting on a bench reading a newspaper&#10;&#10;AI-generated content may be incorrect.">
            <a:extLst>
              <a:ext uri="{FF2B5EF4-FFF2-40B4-BE49-F238E27FC236}">
                <a16:creationId xmlns:a16="http://schemas.microsoft.com/office/drawing/2014/main" id="{1F9A8F5F-87DA-9AC2-81B8-23B49FE7404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729F18F-6609-4DC8-736D-FE438E96B36F}"/>
              </a:ext>
            </a:extLst>
          </p:cNvPr>
          <p:cNvSpPr>
            <a:spLocks noGrp="1"/>
          </p:cNvSpPr>
          <p:nvPr>
            <p:ph type="body" sz="quarter" idx="12"/>
          </p:nvPr>
        </p:nvSpPr>
        <p:spPr/>
        <p:txBody>
          <a:bodyPr/>
          <a:lstStyle/>
          <a:p>
            <a:r>
              <a:rPr lang="en-GB" dirty="0"/>
              <a:t>Demographics are simply measurable facts about a group of people, providing a broad overview of your potential users.</a:t>
            </a:r>
          </a:p>
          <a:p>
            <a:r>
              <a:rPr lang="en-GB" dirty="0"/>
              <a:t>These characteristics provide an initial understanding of who might visit your website, enabling you to make informed decisions about design and content.</a:t>
            </a:r>
          </a:p>
          <a:p>
            <a:r>
              <a:rPr lang="en-GB" dirty="0"/>
              <a:t>Key demographic categories include age, gender, location, income, education, occupation, and ethnicity.</a:t>
            </a:r>
          </a:p>
          <a:p>
            <a:r>
              <a:rPr lang="en-GB" dirty="0"/>
              <a:t>For instance, a website designed for teenagers might use vibrant colours and interactive elements.</a:t>
            </a:r>
          </a:p>
          <a:p>
            <a:r>
              <a:rPr lang="en-GB" dirty="0"/>
              <a:t>In contrast, a site for seniors might prioritise larger text and more straightforward navigation for accessibility.</a:t>
            </a:r>
          </a:p>
          <a:p>
            <a:r>
              <a:rPr lang="en-GB" dirty="0"/>
              <a:t>Understanding these basic characteristics helps in shaping the initial direction of your website development.</a:t>
            </a:r>
          </a:p>
        </p:txBody>
      </p:sp>
    </p:spTree>
    <p:extLst>
      <p:ext uri="{BB962C8B-B14F-4D97-AF65-F5344CB8AC3E}">
        <p14:creationId xmlns:p14="http://schemas.microsoft.com/office/powerpoint/2010/main" val="1841795149"/>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docProps/app.xml><?xml version="1.0" encoding="utf-8"?>
<Properties xmlns="http://schemas.openxmlformats.org/officeDocument/2006/extended-properties" xmlns:vt="http://schemas.openxmlformats.org/officeDocument/2006/docPropsVTypes">
  <Template>KIAN-Theme</Template>
  <TotalTime>0</TotalTime>
  <Words>1227</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Avenir Next LT Pro Demi</vt:lpstr>
      <vt:lpstr>KIAN-Theme</vt:lpstr>
      <vt:lpstr>Website Purpose &amp; Audience</vt:lpstr>
      <vt:lpstr>Introduction</vt:lpstr>
      <vt:lpstr>The Purposes of Websites</vt:lpstr>
      <vt:lpstr>eCommerce Websites</vt:lpstr>
      <vt:lpstr>Informational Websites</vt:lpstr>
      <vt:lpstr>Promotional Websites</vt:lpstr>
      <vt:lpstr>Entertainment Websites</vt:lpstr>
      <vt:lpstr>Understanding Your Target Audience</vt:lpstr>
      <vt:lpstr>What are Demographics?</vt:lpstr>
      <vt:lpstr>How Do Demographics Influence Website Design?</vt:lpstr>
      <vt:lpstr>What are User Personas?</vt:lpstr>
      <vt:lpstr>How Do User Personas Influence Website Design?</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Richardson</dc:creator>
  <cp:lastModifiedBy>Daniel Richardson</cp:lastModifiedBy>
  <cp:revision>1</cp:revision>
  <dcterms:created xsi:type="dcterms:W3CDTF">2025-06-27T15:04:22Z</dcterms:created>
  <dcterms:modified xsi:type="dcterms:W3CDTF">2025-08-23T15:44:21Z</dcterms:modified>
</cp:coreProperties>
</file>